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7B4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3F127-8550-4938-9D91-9CB05A3EA814}" v="2" dt="2024-09-19T22:44:31.8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12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, Shannon" userId="801bd976-41c6-4123-b6a9-88d62915ef08" providerId="ADAL" clId="{F9C3F127-8550-4938-9D91-9CB05A3EA814}"/>
    <pc:docChg chg="undo custSel delSld modSld sldOrd">
      <pc:chgData name="Simon, Shannon" userId="801bd976-41c6-4123-b6a9-88d62915ef08" providerId="ADAL" clId="{F9C3F127-8550-4938-9D91-9CB05A3EA814}" dt="2024-09-19T22:45:33.079" v="58" actId="2696"/>
      <pc:docMkLst>
        <pc:docMk/>
      </pc:docMkLst>
      <pc:sldChg chg="addSp modSp">
        <pc:chgData name="Simon, Shannon" userId="801bd976-41c6-4123-b6a9-88d62915ef08" providerId="ADAL" clId="{F9C3F127-8550-4938-9D91-9CB05A3EA814}" dt="2024-09-19T22:44:31.278" v="57"/>
        <pc:sldMkLst>
          <pc:docMk/>
          <pc:sldMk cId="0" sldId="256"/>
        </pc:sldMkLst>
        <pc:spChg chg="add mod">
          <ac:chgData name="Simon, Shannon" userId="801bd976-41c6-4123-b6a9-88d62915ef08" providerId="ADAL" clId="{F9C3F127-8550-4938-9D91-9CB05A3EA814}" dt="2024-09-19T22:44:31.278" v="57"/>
          <ac:spMkLst>
            <pc:docMk/>
            <pc:sldMk cId="0" sldId="256"/>
            <ac:spMk id="8" creationId="{1FE70D21-550F-D266-A88F-18FD3BEFF342}"/>
          </ac:spMkLst>
        </pc:spChg>
        <pc:picChg chg="add mod">
          <ac:chgData name="Simon, Shannon" userId="801bd976-41c6-4123-b6a9-88d62915ef08" providerId="ADAL" clId="{F9C3F127-8550-4938-9D91-9CB05A3EA814}" dt="2024-09-19T22:44:31.278" v="57"/>
          <ac:picMkLst>
            <pc:docMk/>
            <pc:sldMk cId="0" sldId="256"/>
            <ac:picMk id="9" creationId="{8993997F-D38B-6A78-F68E-4DD60CD2D52E}"/>
          </ac:picMkLst>
        </pc:picChg>
      </pc:sldChg>
      <pc:sldChg chg="modSp del mod">
        <pc:chgData name="Simon, Shannon" userId="801bd976-41c6-4123-b6a9-88d62915ef08" providerId="ADAL" clId="{F9C3F127-8550-4938-9D91-9CB05A3EA814}" dt="2024-09-19T22:45:33.079" v="58" actId="2696"/>
        <pc:sldMkLst>
          <pc:docMk/>
          <pc:sldMk cId="0" sldId="273"/>
        </pc:sldMkLst>
        <pc:spChg chg="mod">
          <ac:chgData name="Simon, Shannon" userId="801bd976-41c6-4123-b6a9-88d62915ef08" providerId="ADAL" clId="{F9C3F127-8550-4938-9D91-9CB05A3EA814}" dt="2024-09-19T22:42:13.554" v="15" actId="207"/>
          <ac:spMkLst>
            <pc:docMk/>
            <pc:sldMk cId="0" sldId="273"/>
            <ac:spMk id="4" creationId="{00000000-0000-0000-0000-000000000000}"/>
          </ac:spMkLst>
        </pc:spChg>
      </pc:sldChg>
      <pc:sldChg chg="modSp mod ord">
        <pc:chgData name="Simon, Shannon" userId="801bd976-41c6-4123-b6a9-88d62915ef08" providerId="ADAL" clId="{F9C3F127-8550-4938-9D91-9CB05A3EA814}" dt="2024-09-19T22:43:59.979" v="56" actId="20577"/>
        <pc:sldMkLst>
          <pc:docMk/>
          <pc:sldMk cId="1079310025" sldId="274"/>
        </pc:sldMkLst>
        <pc:spChg chg="mod">
          <ac:chgData name="Simon, Shannon" userId="801bd976-41c6-4123-b6a9-88d62915ef08" providerId="ADAL" clId="{F9C3F127-8550-4938-9D91-9CB05A3EA814}" dt="2024-09-19T22:43:57.583" v="55" actId="20577"/>
          <ac:spMkLst>
            <pc:docMk/>
            <pc:sldMk cId="1079310025" sldId="274"/>
            <ac:spMk id="2" creationId="{8A627FDC-ECE2-901D-D0F5-CD92036E6A8C}"/>
          </ac:spMkLst>
        </pc:spChg>
        <pc:spChg chg="mod">
          <ac:chgData name="Simon, Shannon" userId="801bd976-41c6-4123-b6a9-88d62915ef08" providerId="ADAL" clId="{F9C3F127-8550-4938-9D91-9CB05A3EA814}" dt="2024-09-19T22:43:59.979" v="56" actId="20577"/>
          <ac:spMkLst>
            <pc:docMk/>
            <pc:sldMk cId="1079310025" sldId="274"/>
            <ac:spMk id="3" creationId="{57E097F5-9C05-AE35-7A19-8C9DC4E8A341}"/>
          </ac:spMkLst>
        </pc:spChg>
        <pc:grpChg chg="mod">
          <ac:chgData name="Simon, Shannon" userId="801bd976-41c6-4123-b6a9-88d62915ef08" providerId="ADAL" clId="{F9C3F127-8550-4938-9D91-9CB05A3EA814}" dt="2024-09-19T22:43:31.418" v="43" actId="1076"/>
          <ac:grpSpMkLst>
            <pc:docMk/>
            <pc:sldMk cId="1079310025" sldId="274"/>
            <ac:grpSpMk id="5" creationId="{263B4E7A-A39D-CC31-0138-4B8E229082EB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5E5E5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E5E5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E5E5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5E5E5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E5E5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E5E5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9862" y="799337"/>
            <a:ext cx="1905" cy="2188845"/>
          </a:xfrm>
          <a:custGeom>
            <a:avLst/>
            <a:gdLst/>
            <a:ahLst/>
            <a:cxnLst/>
            <a:rect l="l" t="t" r="r" b="b"/>
            <a:pathLst>
              <a:path w="1904" h="2188845">
                <a:moveTo>
                  <a:pt x="0" y="2188464"/>
                </a:moveTo>
                <a:lnTo>
                  <a:pt x="1524" y="0"/>
                </a:lnTo>
              </a:path>
            </a:pathLst>
          </a:custGeom>
          <a:ln w="38100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2043" y="189534"/>
            <a:ext cx="4390390" cy="1415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5E5E5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8764" y="2133850"/>
            <a:ext cx="6243320" cy="3040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5E5E5E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196" y="0"/>
            <a:ext cx="11354435" cy="5791200"/>
            <a:chOff x="838196" y="0"/>
            <a:chExt cx="11354435" cy="5791200"/>
          </a:xfrm>
        </p:grpSpPr>
        <p:sp>
          <p:nvSpPr>
            <p:cNvPr id="3" name="object 3"/>
            <p:cNvSpPr/>
            <p:nvPr/>
          </p:nvSpPr>
          <p:spPr>
            <a:xfrm>
              <a:off x="838196" y="3045180"/>
              <a:ext cx="6663055" cy="2746375"/>
            </a:xfrm>
            <a:custGeom>
              <a:avLst/>
              <a:gdLst/>
              <a:ahLst/>
              <a:cxnLst/>
              <a:rect l="l" t="t" r="r" b="b"/>
              <a:pathLst>
                <a:path w="6663055" h="2746375">
                  <a:moveTo>
                    <a:pt x="0" y="0"/>
                  </a:moveTo>
                  <a:lnTo>
                    <a:pt x="0" y="2746019"/>
                  </a:lnTo>
                  <a:lnTo>
                    <a:pt x="6662737" y="2746019"/>
                  </a:lnTo>
                  <a:lnTo>
                    <a:pt x="6662737" y="8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6" y="0"/>
              <a:ext cx="11353812" cy="57911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16939" y="3429000"/>
            <a:ext cx="5410835" cy="21107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12065">
              <a:lnSpc>
                <a:spcPts val="7780"/>
              </a:lnSpc>
              <a:spcBef>
                <a:spcPts val="1055"/>
              </a:spcBef>
            </a:pPr>
            <a:r>
              <a:rPr sz="7200" b="1" spc="-145" dirty="0">
                <a:solidFill>
                  <a:srgbClr val="5E5E5E"/>
                </a:solidFill>
                <a:latin typeface="Gill Sans MT"/>
                <a:cs typeface="Gill Sans MT"/>
              </a:rPr>
              <a:t>General</a:t>
            </a:r>
            <a:r>
              <a:rPr sz="7200" b="1" spc="-3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7200" b="1" spc="-20" dirty="0">
                <a:solidFill>
                  <a:srgbClr val="5E5E5E"/>
                </a:solidFill>
                <a:latin typeface="Gill Sans MT"/>
                <a:cs typeface="Gill Sans MT"/>
              </a:rPr>
              <a:t>Plan </a:t>
            </a:r>
            <a:r>
              <a:rPr sz="7200" b="1" spc="-170" dirty="0">
                <a:solidFill>
                  <a:srgbClr val="5E5E5E"/>
                </a:solidFill>
                <a:latin typeface="Gill Sans MT"/>
                <a:cs typeface="Gill Sans MT"/>
              </a:rPr>
              <a:t>Update:</a:t>
            </a:r>
            <a:r>
              <a:rPr sz="7200" b="1" spc="-930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7200" b="1" spc="-125" dirty="0">
                <a:solidFill>
                  <a:srgbClr val="5E5E5E"/>
                </a:solidFill>
                <a:latin typeface="Gill Sans MT"/>
                <a:cs typeface="Gill Sans MT"/>
              </a:rPr>
              <a:t>2025</a:t>
            </a:r>
            <a:endParaRPr sz="7200" dirty="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29316" y="6092952"/>
            <a:ext cx="1505711" cy="6355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7FDC-ECE2-901D-D0F5-CD92036E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43" y="609600"/>
            <a:ext cx="4390390" cy="738664"/>
          </a:xfrm>
        </p:spPr>
        <p:txBody>
          <a:bodyPr/>
          <a:lstStyle/>
          <a:p>
            <a:r>
              <a:rPr lang="en-US" dirty="0"/>
              <a:t>Adoption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097F5-9C05-AE35-7A19-8C9DC4E8A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764" y="2133850"/>
            <a:ext cx="6828836" cy="3447098"/>
          </a:xfrm>
        </p:spPr>
        <p:txBody>
          <a:bodyPr/>
          <a:lstStyle/>
          <a:p>
            <a:pPr algn="ctr">
              <a:spcAft>
                <a:spcPts val="3000"/>
              </a:spcAft>
            </a:pPr>
            <a:r>
              <a:rPr lang="en-US" sz="3200" dirty="0"/>
              <a:t>To be adopted, the General Plan requires a public vote. </a:t>
            </a:r>
          </a:p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rgbClr val="7B4A79"/>
                </a:solidFill>
              </a:rPr>
              <a:t>Vote Yes! Proposition 488</a:t>
            </a:r>
          </a:p>
          <a:p>
            <a:pPr algn="ctr">
              <a:spcAft>
                <a:spcPts val="600"/>
              </a:spcAft>
            </a:pPr>
            <a:r>
              <a:rPr lang="en-US" i="1" dirty="0"/>
              <a:t>Vote by mail begins October 9, 2024</a:t>
            </a:r>
          </a:p>
          <a:p>
            <a:pPr algn="ctr"/>
            <a:r>
              <a:rPr lang="en-US" i="1" dirty="0">
                <a:solidFill>
                  <a:srgbClr val="FF33CC"/>
                </a:solidFill>
              </a:rPr>
              <a:t>Election Day: November 5, 2024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263B4E7A-A39D-CC31-0138-4B8E229082EB}"/>
              </a:ext>
            </a:extLst>
          </p:cNvPr>
          <p:cNvGrpSpPr/>
          <p:nvPr/>
        </p:nvGrpSpPr>
        <p:grpSpPr>
          <a:xfrm>
            <a:off x="7446264" y="457200"/>
            <a:ext cx="4371340" cy="5599430"/>
            <a:chOff x="7446264" y="355091"/>
            <a:chExt cx="4371340" cy="559943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B51BF8A1-3785-9C93-B3D7-527047377D5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6264" y="355091"/>
              <a:ext cx="4370831" cy="5599175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0C00A04B-4965-FDEE-CCC8-4BCD88AC083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0284" y="419099"/>
              <a:ext cx="4187938" cy="5416283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090B885B-50AA-CFEB-0DA9-7E0F4958D3B2}"/>
                </a:ext>
              </a:extLst>
            </p:cNvPr>
            <p:cNvSpPr/>
            <p:nvPr/>
          </p:nvSpPr>
          <p:spPr>
            <a:xfrm>
              <a:off x="7491221" y="400049"/>
              <a:ext cx="4226560" cy="5454650"/>
            </a:xfrm>
            <a:custGeom>
              <a:avLst/>
              <a:gdLst/>
              <a:ahLst/>
              <a:cxnLst/>
              <a:rect l="l" t="t" r="r" b="b"/>
              <a:pathLst>
                <a:path w="4226559" h="5454650">
                  <a:moveTo>
                    <a:pt x="0" y="0"/>
                  </a:moveTo>
                  <a:lnTo>
                    <a:pt x="4226052" y="0"/>
                  </a:lnTo>
                  <a:lnTo>
                    <a:pt x="4226052" y="5454396"/>
                  </a:lnTo>
                  <a:lnTo>
                    <a:pt x="0" y="545439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2">
            <a:extLst>
              <a:ext uri="{FF2B5EF4-FFF2-40B4-BE49-F238E27FC236}">
                <a16:creationId xmlns:a16="http://schemas.microsoft.com/office/drawing/2014/main" id="{4C5A6788-42F7-728C-2ECA-14ABFAEF77AC}"/>
              </a:ext>
            </a:extLst>
          </p:cNvPr>
          <p:cNvSpPr txBox="1"/>
          <p:nvPr/>
        </p:nvSpPr>
        <p:spPr>
          <a:xfrm>
            <a:off x="291215" y="3181755"/>
            <a:ext cx="260985" cy="2654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General</a:t>
            </a:r>
            <a:r>
              <a:rPr sz="1600" b="1" spc="-1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Plan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Update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-</a:t>
            </a:r>
            <a:r>
              <a:rPr sz="1600" b="1" spc="-3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spc="-20" dirty="0">
                <a:solidFill>
                  <a:srgbClr val="5E5E5E"/>
                </a:solidFill>
                <a:latin typeface="Gill Sans MT"/>
                <a:cs typeface="Gill Sans MT"/>
              </a:rPr>
              <a:t>2025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96A7F74D-2369-E2F8-6792-5512BDBF6CB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075" y="5993891"/>
            <a:ext cx="414515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15" y="3181755"/>
            <a:ext cx="260985" cy="2654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General</a:t>
            </a:r>
            <a:r>
              <a:rPr sz="1600" b="1" spc="-1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Plan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Update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-</a:t>
            </a:r>
            <a:r>
              <a:rPr sz="1600" b="1" spc="-3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spc="-20" dirty="0">
                <a:solidFill>
                  <a:srgbClr val="5E5E5E"/>
                </a:solidFill>
                <a:latin typeface="Gill Sans MT"/>
                <a:cs typeface="Gill Sans MT"/>
              </a:rPr>
              <a:t>2025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03135" y="0"/>
            <a:ext cx="5389245" cy="6858000"/>
            <a:chOff x="6803135" y="0"/>
            <a:chExt cx="538924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135" y="0"/>
              <a:ext cx="5388864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7143" y="0"/>
              <a:ext cx="5324855" cy="6857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48093" y="761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h="6857365">
                  <a:moveTo>
                    <a:pt x="0" y="685723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075" y="5993891"/>
            <a:ext cx="414515" cy="7619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0687" y="1728407"/>
            <a:ext cx="4718050" cy="246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Our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model</a:t>
            </a:r>
            <a:r>
              <a:rPr sz="4000" spc="-5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is</a:t>
            </a:r>
            <a:r>
              <a:rPr sz="4000" spc="-70" dirty="0">
                <a:solidFill>
                  <a:srgbClr val="000000"/>
                </a:solidFill>
              </a:rPr>
              <a:t> </a:t>
            </a:r>
            <a:r>
              <a:rPr sz="4000" spc="-50" dirty="0">
                <a:solidFill>
                  <a:srgbClr val="000000"/>
                </a:solidFill>
              </a:rPr>
              <a:t>a </a:t>
            </a:r>
            <a:r>
              <a:rPr sz="4000" dirty="0">
                <a:solidFill>
                  <a:srgbClr val="000000"/>
                </a:solidFill>
              </a:rPr>
              <a:t>strategic</a:t>
            </a:r>
            <a:r>
              <a:rPr sz="4000" spc="-12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outline</a:t>
            </a:r>
            <a:r>
              <a:rPr sz="4000" spc="-114" dirty="0">
                <a:solidFill>
                  <a:srgbClr val="000000"/>
                </a:solidFill>
              </a:rPr>
              <a:t> </a:t>
            </a:r>
            <a:r>
              <a:rPr sz="4000" spc="-25" dirty="0">
                <a:solidFill>
                  <a:srgbClr val="000000"/>
                </a:solidFill>
              </a:rPr>
              <a:t>for </a:t>
            </a:r>
            <a:r>
              <a:rPr sz="4000" spc="-20" dirty="0">
                <a:solidFill>
                  <a:srgbClr val="000000"/>
                </a:solidFill>
              </a:rPr>
              <a:t>growth</a:t>
            </a:r>
            <a:r>
              <a:rPr sz="4000" spc="-220" dirty="0">
                <a:solidFill>
                  <a:srgbClr val="000000"/>
                </a:solidFill>
              </a:rPr>
              <a:t> </a:t>
            </a:r>
            <a:r>
              <a:rPr sz="4000" spc="-25" dirty="0">
                <a:solidFill>
                  <a:srgbClr val="000000"/>
                </a:solidFill>
              </a:rPr>
              <a:t>and </a:t>
            </a:r>
            <a:r>
              <a:rPr sz="4000" spc="-10" dirty="0">
                <a:solidFill>
                  <a:srgbClr val="000000"/>
                </a:solidFill>
              </a:rPr>
              <a:t>engagement.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15" y="3181755"/>
            <a:ext cx="260985" cy="2654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General</a:t>
            </a:r>
            <a:r>
              <a:rPr sz="1600" b="1" spc="-1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Plan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Update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-</a:t>
            </a:r>
            <a:r>
              <a:rPr sz="1600" b="1" spc="-3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spc="-20" dirty="0">
                <a:solidFill>
                  <a:srgbClr val="5E5E5E"/>
                </a:solidFill>
                <a:latin typeface="Gill Sans MT"/>
                <a:cs typeface="Gill Sans MT"/>
              </a:rPr>
              <a:t>2025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5993891"/>
            <a:ext cx="414515" cy="761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6349" y="1418316"/>
            <a:ext cx="5351780" cy="3682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Gill Sans MT"/>
                <a:cs typeface="Gill Sans MT"/>
              </a:rPr>
              <a:t>Beginning</a:t>
            </a:r>
            <a:r>
              <a:rPr sz="4000" b="1" spc="-65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in</a:t>
            </a:r>
            <a:r>
              <a:rPr sz="4000" b="1" spc="-30" dirty="0">
                <a:latin typeface="Gill Sans MT"/>
                <a:cs typeface="Gill Sans MT"/>
              </a:rPr>
              <a:t> </a:t>
            </a:r>
            <a:r>
              <a:rPr sz="4000" b="1" spc="-25" dirty="0">
                <a:latin typeface="Gill Sans MT"/>
                <a:cs typeface="Gill Sans MT"/>
              </a:rPr>
              <a:t>2015,</a:t>
            </a:r>
            <a:r>
              <a:rPr sz="4000" b="1" spc="-385" dirty="0">
                <a:latin typeface="Gill Sans MT"/>
                <a:cs typeface="Gill Sans MT"/>
              </a:rPr>
              <a:t> </a:t>
            </a:r>
            <a:r>
              <a:rPr sz="4000" b="1" spc="-25" dirty="0">
                <a:latin typeface="Gill Sans MT"/>
                <a:cs typeface="Gill Sans MT"/>
              </a:rPr>
              <a:t>we </a:t>
            </a:r>
            <a:r>
              <a:rPr sz="4000" b="1" spc="-10" dirty="0">
                <a:latin typeface="Gill Sans MT"/>
                <a:cs typeface="Gill Sans MT"/>
              </a:rPr>
              <a:t>have</a:t>
            </a:r>
            <a:r>
              <a:rPr sz="4000" b="1" spc="-235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changed</a:t>
            </a:r>
            <a:r>
              <a:rPr sz="4000" b="1" spc="-210" dirty="0">
                <a:latin typeface="Gill Sans MT"/>
                <a:cs typeface="Gill Sans MT"/>
              </a:rPr>
              <a:t> </a:t>
            </a:r>
            <a:r>
              <a:rPr sz="4000" b="1" spc="-10" dirty="0">
                <a:latin typeface="Gill Sans MT"/>
                <a:cs typeface="Gill Sans MT"/>
              </a:rPr>
              <a:t>planning </a:t>
            </a:r>
            <a:r>
              <a:rPr sz="4000" b="1" spc="-20" dirty="0">
                <a:latin typeface="Gill Sans MT"/>
                <a:cs typeface="Gill Sans MT"/>
              </a:rPr>
              <a:t>conversations</a:t>
            </a:r>
            <a:r>
              <a:rPr sz="4000" b="1" spc="-80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to</a:t>
            </a:r>
            <a:r>
              <a:rPr sz="4000" b="1" spc="-114" dirty="0">
                <a:latin typeface="Gill Sans MT"/>
                <a:cs typeface="Gill Sans MT"/>
              </a:rPr>
              <a:t> </a:t>
            </a:r>
            <a:r>
              <a:rPr sz="4000" b="1" spc="-25" dirty="0">
                <a:latin typeface="Gill Sans MT"/>
                <a:cs typeface="Gill Sans MT"/>
              </a:rPr>
              <a:t>be </a:t>
            </a:r>
            <a:r>
              <a:rPr sz="4000" b="1" dirty="0">
                <a:latin typeface="Gill Sans MT"/>
                <a:cs typeface="Gill Sans MT"/>
              </a:rPr>
              <a:t>much</a:t>
            </a:r>
            <a:r>
              <a:rPr sz="4000" b="1" spc="-130" dirty="0">
                <a:latin typeface="Gill Sans MT"/>
                <a:cs typeface="Gill Sans MT"/>
              </a:rPr>
              <a:t> </a:t>
            </a:r>
            <a:r>
              <a:rPr sz="4000" b="1" spc="-20" dirty="0">
                <a:latin typeface="Gill Sans MT"/>
                <a:cs typeface="Gill Sans MT"/>
              </a:rPr>
              <a:t>more </a:t>
            </a:r>
            <a:r>
              <a:rPr sz="4000" b="1" dirty="0">
                <a:latin typeface="Gill Sans MT"/>
                <a:cs typeface="Gill Sans MT"/>
              </a:rPr>
              <a:t>transparent</a:t>
            </a:r>
            <a:r>
              <a:rPr sz="4000" b="1" spc="-270" dirty="0">
                <a:latin typeface="Gill Sans MT"/>
                <a:cs typeface="Gill Sans MT"/>
              </a:rPr>
              <a:t> </a:t>
            </a:r>
            <a:r>
              <a:rPr sz="4000" b="1" spc="-25" dirty="0">
                <a:latin typeface="Gill Sans MT"/>
                <a:cs typeface="Gill Sans MT"/>
              </a:rPr>
              <a:t>and </a:t>
            </a:r>
            <a:r>
              <a:rPr sz="4000" b="1" spc="-10" dirty="0">
                <a:latin typeface="Gill Sans MT"/>
                <a:cs typeface="Gill Sans MT"/>
              </a:rPr>
              <a:t>intentional.</a:t>
            </a:r>
            <a:endParaRPr sz="40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35140" y="0"/>
            <a:ext cx="5356860" cy="6858000"/>
            <a:chOff x="6835140" y="0"/>
            <a:chExt cx="535686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140" y="0"/>
              <a:ext cx="5356859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9147" y="0"/>
              <a:ext cx="5292851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80098" y="761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h="6857365">
                  <a:moveTo>
                    <a:pt x="0" y="685723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15" y="3181755"/>
            <a:ext cx="260985" cy="2654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General</a:t>
            </a:r>
            <a:r>
              <a:rPr sz="1600" b="1" spc="-1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Plan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Update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-</a:t>
            </a:r>
            <a:r>
              <a:rPr sz="1600" b="1" spc="-3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spc="-20" dirty="0">
                <a:solidFill>
                  <a:srgbClr val="5E5E5E"/>
                </a:solidFill>
                <a:latin typeface="Gill Sans MT"/>
                <a:cs typeface="Gill Sans MT"/>
              </a:rPr>
              <a:t>2025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5993891"/>
            <a:ext cx="414515" cy="761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2458" y="1339941"/>
            <a:ext cx="5611495" cy="3072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Planning</a:t>
            </a:r>
            <a:r>
              <a:rPr sz="4000" spc="-8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in</a:t>
            </a:r>
            <a:r>
              <a:rPr sz="4000" spc="-10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Phoenix</a:t>
            </a:r>
            <a:r>
              <a:rPr sz="4000" spc="-90" dirty="0">
                <a:solidFill>
                  <a:srgbClr val="000000"/>
                </a:solidFill>
              </a:rPr>
              <a:t> </a:t>
            </a:r>
            <a:r>
              <a:rPr sz="4000" spc="-25" dirty="0">
                <a:solidFill>
                  <a:srgbClr val="000000"/>
                </a:solidFill>
              </a:rPr>
              <a:t>is </a:t>
            </a:r>
            <a:r>
              <a:rPr sz="4000" dirty="0">
                <a:solidFill>
                  <a:srgbClr val="000000"/>
                </a:solidFill>
              </a:rPr>
              <a:t>not</a:t>
            </a:r>
            <a:r>
              <a:rPr sz="4000" spc="-9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isolated</a:t>
            </a:r>
            <a:r>
              <a:rPr sz="4000" spc="-6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but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works </a:t>
            </a:r>
            <a:r>
              <a:rPr sz="4000" dirty="0">
                <a:solidFill>
                  <a:srgbClr val="000000"/>
                </a:solidFill>
              </a:rPr>
              <a:t>together</a:t>
            </a:r>
            <a:r>
              <a:rPr sz="4000" spc="-9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in</a:t>
            </a:r>
            <a:r>
              <a:rPr sz="4000" spc="-10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a</a:t>
            </a:r>
            <a:r>
              <a:rPr sz="4000" spc="-11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symphony </a:t>
            </a:r>
            <a:r>
              <a:rPr sz="4000" dirty="0">
                <a:solidFill>
                  <a:srgbClr val="000000"/>
                </a:solidFill>
              </a:rPr>
              <a:t>of</a:t>
            </a:r>
            <a:r>
              <a:rPr sz="4000" spc="-14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community</a:t>
            </a:r>
            <a:r>
              <a:rPr sz="4000" spc="-11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voices </a:t>
            </a:r>
            <a:r>
              <a:rPr sz="4000" dirty="0">
                <a:solidFill>
                  <a:srgbClr val="000000"/>
                </a:solidFill>
              </a:rPr>
              <a:t>and</a:t>
            </a:r>
            <a:r>
              <a:rPr sz="4000" spc="-5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stories.</a:t>
            </a:r>
            <a:endParaRPr sz="4000"/>
          </a:p>
        </p:txBody>
      </p:sp>
      <p:grpSp>
        <p:nvGrpSpPr>
          <p:cNvPr id="5" name="object 5"/>
          <p:cNvGrpSpPr/>
          <p:nvPr/>
        </p:nvGrpSpPr>
        <p:grpSpPr>
          <a:xfrm>
            <a:off x="6868668" y="0"/>
            <a:ext cx="5323840" cy="6858000"/>
            <a:chOff x="6868668" y="0"/>
            <a:chExt cx="532384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8668" y="0"/>
              <a:ext cx="5323332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2676" y="0"/>
              <a:ext cx="5259323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13626" y="761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h="6857365">
                  <a:moveTo>
                    <a:pt x="0" y="685723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943725" cy="4438015"/>
            <a:chOff x="0" y="0"/>
            <a:chExt cx="6943725" cy="4438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67687" cy="25860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3983" y="2497835"/>
              <a:ext cx="6309360" cy="1940560"/>
            </a:xfrm>
            <a:custGeom>
              <a:avLst/>
              <a:gdLst/>
              <a:ahLst/>
              <a:cxnLst/>
              <a:rect l="l" t="t" r="r" b="b"/>
              <a:pathLst>
                <a:path w="6309359" h="1940560">
                  <a:moveTo>
                    <a:pt x="6309360" y="0"/>
                  </a:moveTo>
                  <a:lnTo>
                    <a:pt x="0" y="0"/>
                  </a:lnTo>
                  <a:lnTo>
                    <a:pt x="0" y="1940052"/>
                  </a:lnTo>
                  <a:lnTo>
                    <a:pt x="6309360" y="1940052"/>
                  </a:lnTo>
                  <a:lnTo>
                    <a:pt x="6309360" y="0"/>
                  </a:lnTo>
                  <a:close/>
                </a:path>
              </a:pathLst>
            </a:custGeom>
            <a:solidFill>
              <a:srgbClr val="FFFFFF">
                <a:alpha val="6588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1215" y="3181755"/>
            <a:ext cx="260985" cy="2654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General</a:t>
            </a:r>
            <a:r>
              <a:rPr sz="1600" b="1" spc="-1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Plan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Update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-</a:t>
            </a:r>
            <a:r>
              <a:rPr sz="1600" b="1" spc="-3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spc="-20" dirty="0">
                <a:solidFill>
                  <a:srgbClr val="5E5E5E"/>
                </a:solidFill>
                <a:latin typeface="Gill Sans MT"/>
                <a:cs typeface="Gill Sans MT"/>
              </a:rPr>
              <a:t>2025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811" y="2513304"/>
            <a:ext cx="5365115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Gill Sans MT"/>
                <a:cs typeface="Gill Sans MT"/>
              </a:rPr>
              <a:t>Our</a:t>
            </a:r>
            <a:r>
              <a:rPr sz="4000" b="1" spc="-125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plan</a:t>
            </a:r>
            <a:r>
              <a:rPr sz="4000" b="1" spc="-105" dirty="0">
                <a:latin typeface="Gill Sans MT"/>
                <a:cs typeface="Gill Sans MT"/>
              </a:rPr>
              <a:t> </a:t>
            </a:r>
            <a:r>
              <a:rPr sz="4000" b="1" spc="-20" dirty="0">
                <a:latin typeface="Gill Sans MT"/>
                <a:cs typeface="Gill Sans MT"/>
              </a:rPr>
              <a:t>endeavors</a:t>
            </a:r>
            <a:r>
              <a:rPr sz="4000" b="1" spc="-100" dirty="0">
                <a:latin typeface="Gill Sans MT"/>
                <a:cs typeface="Gill Sans MT"/>
              </a:rPr>
              <a:t> </a:t>
            </a:r>
            <a:r>
              <a:rPr sz="4000" b="1" spc="-25" dirty="0">
                <a:latin typeface="Gill Sans MT"/>
                <a:cs typeface="Gill Sans MT"/>
              </a:rPr>
              <a:t>to </a:t>
            </a:r>
            <a:r>
              <a:rPr sz="4000" b="1" dirty="0">
                <a:latin typeface="Gill Sans MT"/>
                <a:cs typeface="Gill Sans MT"/>
              </a:rPr>
              <a:t>assure</a:t>
            </a:r>
            <a:r>
              <a:rPr sz="4000" b="1" spc="-110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all</a:t>
            </a:r>
            <a:r>
              <a:rPr sz="4000" b="1" spc="-135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opinions</a:t>
            </a:r>
            <a:r>
              <a:rPr sz="4000" b="1" spc="-95" dirty="0">
                <a:latin typeface="Gill Sans MT"/>
                <a:cs typeface="Gill Sans MT"/>
              </a:rPr>
              <a:t> </a:t>
            </a:r>
            <a:r>
              <a:rPr sz="4000" b="1" spc="-20" dirty="0">
                <a:latin typeface="Gill Sans MT"/>
                <a:cs typeface="Gill Sans MT"/>
              </a:rPr>
              <a:t>find </a:t>
            </a:r>
            <a:r>
              <a:rPr sz="4000" b="1" spc="-10" dirty="0">
                <a:latin typeface="Gill Sans MT"/>
                <a:cs typeface="Gill Sans MT"/>
              </a:rPr>
              <a:t>direction.</a:t>
            </a:r>
            <a:endParaRPr sz="40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4592" y="0"/>
            <a:ext cx="12027535" cy="6858000"/>
            <a:chOff x="164592" y="0"/>
            <a:chExt cx="12027535" cy="6858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4899" y="3047"/>
              <a:ext cx="3467099" cy="26014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0744" y="3047"/>
              <a:ext cx="3467099" cy="26014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3578" y="0"/>
              <a:ext cx="3467773" cy="25892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9959" y="4408932"/>
              <a:ext cx="3325367" cy="24490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88523" y="4393691"/>
              <a:ext cx="1895855" cy="24643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12863" y="4395216"/>
              <a:ext cx="3325367" cy="24627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3815" y="4393691"/>
              <a:ext cx="2578493" cy="24643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02951" y="2662428"/>
              <a:ext cx="2261616" cy="16962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23175" y="2641092"/>
              <a:ext cx="2714243" cy="17169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592" y="6054851"/>
              <a:ext cx="1505711" cy="6339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15" y="3181755"/>
            <a:ext cx="260985" cy="2654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General</a:t>
            </a:r>
            <a:r>
              <a:rPr sz="1600" b="1" spc="-1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Plan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Update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-</a:t>
            </a:r>
            <a:r>
              <a:rPr sz="1600" b="1" spc="-3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spc="-20" dirty="0">
                <a:solidFill>
                  <a:srgbClr val="5E5E5E"/>
                </a:solidFill>
                <a:latin typeface="Gill Sans MT"/>
                <a:cs typeface="Gill Sans MT"/>
              </a:rPr>
              <a:t>2025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5993891"/>
            <a:ext cx="414515" cy="761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1367" y="695459"/>
            <a:ext cx="5392420" cy="551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Gill Sans MT"/>
                <a:cs typeface="Gill Sans MT"/>
              </a:rPr>
              <a:t>PlanPHX</a:t>
            </a:r>
            <a:r>
              <a:rPr sz="4000" b="1" spc="-105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aligns</a:t>
            </a:r>
            <a:r>
              <a:rPr sz="4000" b="1" spc="-125" dirty="0">
                <a:latin typeface="Gill Sans MT"/>
                <a:cs typeface="Gill Sans MT"/>
              </a:rPr>
              <a:t> </a:t>
            </a:r>
            <a:r>
              <a:rPr sz="4000" b="1" spc="-25" dirty="0">
                <a:latin typeface="Gill Sans MT"/>
                <a:cs typeface="Gill Sans MT"/>
              </a:rPr>
              <a:t>the </a:t>
            </a:r>
            <a:r>
              <a:rPr sz="4000" b="1" spc="-10" dirty="0">
                <a:latin typeface="Gill Sans MT"/>
                <a:cs typeface="Gill Sans MT"/>
              </a:rPr>
              <a:t>framework</a:t>
            </a:r>
            <a:r>
              <a:rPr sz="4000" b="1" spc="-245" dirty="0">
                <a:latin typeface="Gill Sans MT"/>
                <a:cs typeface="Gill Sans MT"/>
              </a:rPr>
              <a:t> </a:t>
            </a:r>
            <a:r>
              <a:rPr sz="4000" b="1" spc="-25" dirty="0">
                <a:latin typeface="Gill Sans MT"/>
                <a:cs typeface="Gill Sans MT"/>
              </a:rPr>
              <a:t>for </a:t>
            </a:r>
            <a:r>
              <a:rPr sz="4000" b="1" dirty="0">
                <a:latin typeface="Gill Sans MT"/>
                <a:cs typeface="Gill Sans MT"/>
              </a:rPr>
              <a:t>important</a:t>
            </a:r>
            <a:r>
              <a:rPr sz="4000" b="1" spc="-80" dirty="0">
                <a:latin typeface="Gill Sans MT"/>
                <a:cs typeface="Gill Sans MT"/>
              </a:rPr>
              <a:t> </a:t>
            </a:r>
            <a:r>
              <a:rPr sz="4000" b="1" spc="-10" dirty="0">
                <a:latin typeface="Gill Sans MT"/>
                <a:cs typeface="Gill Sans MT"/>
              </a:rPr>
              <a:t>planning </a:t>
            </a:r>
            <a:r>
              <a:rPr sz="4000" b="1" spc="-20" dirty="0">
                <a:latin typeface="Gill Sans MT"/>
                <a:cs typeface="Gill Sans MT"/>
              </a:rPr>
              <a:t>conversations</a:t>
            </a:r>
            <a:r>
              <a:rPr sz="4000" b="1" spc="-80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to</a:t>
            </a:r>
            <a:r>
              <a:rPr sz="4000" b="1" spc="-114" dirty="0">
                <a:latin typeface="Gill Sans MT"/>
                <a:cs typeface="Gill Sans MT"/>
              </a:rPr>
              <a:t> </a:t>
            </a:r>
            <a:r>
              <a:rPr sz="4000" b="1" spc="-10" dirty="0">
                <a:latin typeface="Gill Sans MT"/>
                <a:cs typeface="Gill Sans MT"/>
              </a:rPr>
              <a:t>occur </a:t>
            </a:r>
            <a:r>
              <a:rPr sz="4000" b="1" dirty="0">
                <a:latin typeface="Gill Sans MT"/>
                <a:cs typeface="Gill Sans MT"/>
              </a:rPr>
              <a:t>by</a:t>
            </a:r>
            <a:r>
              <a:rPr sz="4000" b="1" spc="-140" dirty="0">
                <a:latin typeface="Gill Sans MT"/>
                <a:cs typeface="Gill Sans MT"/>
              </a:rPr>
              <a:t> </a:t>
            </a:r>
            <a:r>
              <a:rPr sz="4000" b="1" spc="-10" dirty="0">
                <a:latin typeface="Gill Sans MT"/>
                <a:cs typeface="Gill Sans MT"/>
              </a:rPr>
              <a:t>establishing </a:t>
            </a:r>
            <a:r>
              <a:rPr sz="4000" b="1" dirty="0">
                <a:latin typeface="Gill Sans MT"/>
                <a:cs typeface="Gill Sans MT"/>
              </a:rPr>
              <a:t>guidelines</a:t>
            </a:r>
            <a:r>
              <a:rPr sz="4000" b="1" spc="-85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for</a:t>
            </a:r>
            <a:r>
              <a:rPr sz="4000" b="1" spc="-120" dirty="0">
                <a:latin typeface="Gill Sans MT"/>
                <a:cs typeface="Gill Sans MT"/>
              </a:rPr>
              <a:t> </a:t>
            </a:r>
            <a:r>
              <a:rPr sz="4000" b="1" spc="-10" dirty="0">
                <a:latin typeface="Gill Sans MT"/>
                <a:cs typeface="Gill Sans MT"/>
              </a:rPr>
              <a:t>success </a:t>
            </a:r>
            <a:r>
              <a:rPr sz="4000" b="1" dirty="0">
                <a:latin typeface="Gill Sans MT"/>
                <a:cs typeface="Gill Sans MT"/>
              </a:rPr>
              <a:t>and</a:t>
            </a:r>
            <a:r>
              <a:rPr sz="4000" b="1" spc="15" dirty="0">
                <a:latin typeface="Gill Sans MT"/>
                <a:cs typeface="Gill Sans MT"/>
              </a:rPr>
              <a:t> </a:t>
            </a:r>
            <a:r>
              <a:rPr sz="4000" b="1" spc="-40" dirty="0">
                <a:latin typeface="Gill Sans MT"/>
                <a:cs typeface="Gill Sans MT"/>
              </a:rPr>
              <a:t>innovations,</a:t>
            </a:r>
            <a:r>
              <a:rPr sz="4000" b="1" spc="-350" dirty="0">
                <a:latin typeface="Gill Sans MT"/>
                <a:cs typeface="Gill Sans MT"/>
              </a:rPr>
              <a:t> </a:t>
            </a:r>
            <a:r>
              <a:rPr sz="4000" b="1" spc="-25" dirty="0">
                <a:latin typeface="Gill Sans MT"/>
                <a:cs typeface="Gill Sans MT"/>
              </a:rPr>
              <a:t>not </a:t>
            </a:r>
            <a:r>
              <a:rPr sz="4000" b="1" dirty="0">
                <a:latin typeface="Gill Sans MT"/>
                <a:cs typeface="Gill Sans MT"/>
              </a:rPr>
              <a:t>simply</a:t>
            </a:r>
            <a:r>
              <a:rPr sz="4000" b="1" spc="-110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limits</a:t>
            </a:r>
            <a:r>
              <a:rPr sz="4000" b="1" spc="-114" dirty="0">
                <a:latin typeface="Gill Sans MT"/>
                <a:cs typeface="Gill Sans MT"/>
              </a:rPr>
              <a:t> </a:t>
            </a:r>
            <a:r>
              <a:rPr sz="4000" b="1" spc="-35" dirty="0">
                <a:latin typeface="Gill Sans MT"/>
                <a:cs typeface="Gill Sans MT"/>
              </a:rPr>
              <a:t>or </a:t>
            </a:r>
            <a:r>
              <a:rPr sz="4000" b="1" spc="-10" dirty="0">
                <a:latin typeface="Gill Sans MT"/>
                <a:cs typeface="Gill Sans MT"/>
              </a:rPr>
              <a:t>boundaries.</a:t>
            </a:r>
            <a:endParaRPr sz="40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07707" y="0"/>
            <a:ext cx="5384800" cy="6858000"/>
            <a:chOff x="6807707" y="0"/>
            <a:chExt cx="538480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7707" y="0"/>
              <a:ext cx="5384292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715" y="0"/>
              <a:ext cx="5320283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52665" y="761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h="6857365">
                  <a:moveTo>
                    <a:pt x="0" y="685723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15" y="3181755"/>
            <a:ext cx="260985" cy="2654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General</a:t>
            </a:r>
            <a:r>
              <a:rPr sz="1600" b="1" spc="-1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Plan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Update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-</a:t>
            </a:r>
            <a:r>
              <a:rPr sz="1600" b="1" spc="-3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spc="-20" dirty="0">
                <a:solidFill>
                  <a:srgbClr val="5E5E5E"/>
                </a:solidFill>
                <a:latin typeface="Gill Sans MT"/>
                <a:cs typeface="Gill Sans MT"/>
              </a:rPr>
              <a:t>2025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5993891"/>
            <a:ext cx="414515" cy="761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54052" y="834841"/>
            <a:ext cx="4851400" cy="490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Gill Sans MT"/>
                <a:cs typeface="Gill Sans MT"/>
              </a:rPr>
              <a:t>Understanding</a:t>
            </a:r>
            <a:r>
              <a:rPr sz="4000" b="1" spc="-260" dirty="0">
                <a:latin typeface="Gill Sans MT"/>
                <a:cs typeface="Gill Sans MT"/>
              </a:rPr>
              <a:t> </a:t>
            </a:r>
            <a:r>
              <a:rPr sz="4000" b="1" spc="-20" dirty="0">
                <a:latin typeface="Gill Sans MT"/>
                <a:cs typeface="Gill Sans MT"/>
              </a:rPr>
              <a:t>what </a:t>
            </a:r>
            <a:r>
              <a:rPr sz="4000" b="1" dirty="0">
                <a:latin typeface="Gill Sans MT"/>
                <a:cs typeface="Gill Sans MT"/>
              </a:rPr>
              <a:t>equity</a:t>
            </a:r>
            <a:r>
              <a:rPr sz="4000" b="1" spc="-155" dirty="0">
                <a:latin typeface="Gill Sans MT"/>
                <a:cs typeface="Gill Sans MT"/>
              </a:rPr>
              <a:t> </a:t>
            </a:r>
            <a:r>
              <a:rPr sz="4000" b="1" spc="-30" dirty="0">
                <a:latin typeface="Gill Sans MT"/>
                <a:cs typeface="Gill Sans MT"/>
              </a:rPr>
              <a:t>means,</a:t>
            </a:r>
            <a:r>
              <a:rPr sz="4000" b="1" spc="-375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why</a:t>
            </a:r>
            <a:r>
              <a:rPr sz="4000" b="1" spc="-100" dirty="0">
                <a:latin typeface="Gill Sans MT"/>
                <a:cs typeface="Gill Sans MT"/>
              </a:rPr>
              <a:t> </a:t>
            </a:r>
            <a:r>
              <a:rPr sz="4000" b="1" spc="-25" dirty="0">
                <a:latin typeface="Gill Sans MT"/>
                <a:cs typeface="Gill Sans MT"/>
              </a:rPr>
              <a:t>it </a:t>
            </a:r>
            <a:r>
              <a:rPr sz="4000" b="1" spc="-30" dirty="0">
                <a:latin typeface="Gill Sans MT"/>
                <a:cs typeface="Gill Sans MT"/>
              </a:rPr>
              <a:t>matters,</a:t>
            </a:r>
            <a:r>
              <a:rPr sz="4000" b="1" spc="-285" dirty="0">
                <a:latin typeface="Gill Sans MT"/>
                <a:cs typeface="Gill Sans MT"/>
              </a:rPr>
              <a:t> </a:t>
            </a:r>
            <a:r>
              <a:rPr sz="4000" b="1" spc="-25" dirty="0">
                <a:latin typeface="Gill Sans MT"/>
                <a:cs typeface="Gill Sans MT"/>
              </a:rPr>
              <a:t>and </a:t>
            </a:r>
            <a:r>
              <a:rPr sz="4000" b="1" spc="-10" dirty="0">
                <a:latin typeface="Gill Sans MT"/>
                <a:cs typeface="Gill Sans MT"/>
              </a:rPr>
              <a:t>intentionally </a:t>
            </a:r>
            <a:r>
              <a:rPr sz="4000" b="1" dirty="0">
                <a:latin typeface="Gill Sans MT"/>
                <a:cs typeface="Gill Sans MT"/>
              </a:rPr>
              <a:t>focusing</a:t>
            </a:r>
            <a:r>
              <a:rPr sz="4000" b="1" spc="-70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on</a:t>
            </a:r>
            <a:r>
              <a:rPr sz="4000" b="1" spc="-75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it</a:t>
            </a:r>
            <a:r>
              <a:rPr sz="4000" b="1" spc="-95" dirty="0">
                <a:latin typeface="Gill Sans MT"/>
                <a:cs typeface="Gill Sans MT"/>
              </a:rPr>
              <a:t> </a:t>
            </a:r>
            <a:r>
              <a:rPr sz="4000" b="1" spc="-35" dirty="0">
                <a:latin typeface="Gill Sans MT"/>
                <a:cs typeface="Gill Sans MT"/>
              </a:rPr>
              <a:t>in </a:t>
            </a:r>
            <a:r>
              <a:rPr sz="4000" b="1" spc="-30" dirty="0">
                <a:latin typeface="Gill Sans MT"/>
                <a:cs typeface="Gill Sans MT"/>
              </a:rPr>
              <a:t>planning,</a:t>
            </a:r>
            <a:r>
              <a:rPr sz="4000" b="1" spc="-315" dirty="0">
                <a:latin typeface="Gill Sans MT"/>
                <a:cs typeface="Gill Sans MT"/>
              </a:rPr>
              <a:t> </a:t>
            </a:r>
            <a:r>
              <a:rPr sz="4000" b="1" dirty="0">
                <a:latin typeface="Gill Sans MT"/>
                <a:cs typeface="Gill Sans MT"/>
              </a:rPr>
              <a:t>is</a:t>
            </a:r>
            <a:r>
              <a:rPr sz="4000" b="1" spc="35" dirty="0">
                <a:latin typeface="Gill Sans MT"/>
                <a:cs typeface="Gill Sans MT"/>
              </a:rPr>
              <a:t> </a:t>
            </a:r>
            <a:r>
              <a:rPr sz="4000" b="1" spc="-10" dirty="0">
                <a:latin typeface="Gill Sans MT"/>
                <a:cs typeface="Gill Sans MT"/>
              </a:rPr>
              <a:t>critical </a:t>
            </a:r>
            <a:r>
              <a:rPr sz="4000" b="1" dirty="0">
                <a:latin typeface="Gill Sans MT"/>
                <a:cs typeface="Gill Sans MT"/>
              </a:rPr>
              <a:t>to</a:t>
            </a:r>
            <a:r>
              <a:rPr sz="4000" b="1" spc="-40" dirty="0">
                <a:latin typeface="Gill Sans MT"/>
                <a:cs typeface="Gill Sans MT"/>
              </a:rPr>
              <a:t> </a:t>
            </a:r>
            <a:r>
              <a:rPr sz="4000" b="1" spc="-10" dirty="0">
                <a:latin typeface="Gill Sans MT"/>
                <a:cs typeface="Gill Sans MT"/>
              </a:rPr>
              <a:t>equitable outcomes.</a:t>
            </a:r>
            <a:endParaRPr sz="40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4952" y="0"/>
            <a:ext cx="5337175" cy="6858000"/>
            <a:chOff x="6854952" y="0"/>
            <a:chExt cx="5337175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4952" y="0"/>
              <a:ext cx="5337060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8960" y="0"/>
              <a:ext cx="5273039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99909" y="761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h="6857365">
                  <a:moveTo>
                    <a:pt x="0" y="685723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15" y="3181755"/>
            <a:ext cx="260985" cy="2654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General</a:t>
            </a:r>
            <a:r>
              <a:rPr sz="1600" b="1" spc="-1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Plan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Update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-</a:t>
            </a:r>
            <a:r>
              <a:rPr sz="1600" b="1" spc="-3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spc="-20" dirty="0">
                <a:solidFill>
                  <a:srgbClr val="5E5E5E"/>
                </a:solidFill>
                <a:latin typeface="Gill Sans MT"/>
                <a:cs typeface="Gill Sans MT"/>
              </a:rPr>
              <a:t>2025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5993891"/>
            <a:ext cx="414515" cy="761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8468" y="1296397"/>
            <a:ext cx="4789170" cy="3072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The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Land</a:t>
            </a:r>
            <a:r>
              <a:rPr sz="4000" spc="-5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Use</a:t>
            </a:r>
            <a:r>
              <a:rPr sz="4000" spc="-65" dirty="0">
                <a:solidFill>
                  <a:srgbClr val="000000"/>
                </a:solidFill>
              </a:rPr>
              <a:t> </a:t>
            </a:r>
            <a:r>
              <a:rPr sz="4000" spc="-25" dirty="0">
                <a:solidFill>
                  <a:srgbClr val="000000"/>
                </a:solidFill>
              </a:rPr>
              <a:t>Map </a:t>
            </a:r>
            <a:r>
              <a:rPr sz="4000" dirty="0">
                <a:solidFill>
                  <a:srgbClr val="000000"/>
                </a:solidFill>
              </a:rPr>
              <a:t>is</a:t>
            </a:r>
            <a:r>
              <a:rPr sz="4000" spc="-15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referenced</a:t>
            </a:r>
            <a:r>
              <a:rPr sz="4000" spc="-114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by</a:t>
            </a:r>
            <a:r>
              <a:rPr sz="4000" spc="-155" dirty="0">
                <a:solidFill>
                  <a:srgbClr val="000000"/>
                </a:solidFill>
              </a:rPr>
              <a:t> </a:t>
            </a:r>
            <a:r>
              <a:rPr sz="4000" spc="-25" dirty="0">
                <a:solidFill>
                  <a:srgbClr val="000000"/>
                </a:solidFill>
              </a:rPr>
              <a:t>the </a:t>
            </a:r>
            <a:r>
              <a:rPr sz="4000" dirty="0">
                <a:solidFill>
                  <a:srgbClr val="000000"/>
                </a:solidFill>
              </a:rPr>
              <a:t>General</a:t>
            </a:r>
            <a:r>
              <a:rPr sz="4000" spc="-110" dirty="0">
                <a:solidFill>
                  <a:srgbClr val="000000"/>
                </a:solidFill>
              </a:rPr>
              <a:t> </a:t>
            </a:r>
            <a:r>
              <a:rPr sz="4000" spc="-30" dirty="0">
                <a:solidFill>
                  <a:srgbClr val="000000"/>
                </a:solidFill>
              </a:rPr>
              <a:t>Plan,</a:t>
            </a:r>
            <a:r>
              <a:rPr sz="4000" spc="-37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with</a:t>
            </a:r>
            <a:r>
              <a:rPr sz="4000" spc="-50" dirty="0">
                <a:solidFill>
                  <a:srgbClr val="000000"/>
                </a:solidFill>
              </a:rPr>
              <a:t> a </a:t>
            </a:r>
            <a:r>
              <a:rPr sz="4000" dirty="0">
                <a:solidFill>
                  <a:srgbClr val="000000"/>
                </a:solidFill>
              </a:rPr>
              <a:t>separate</a:t>
            </a:r>
            <a:r>
              <a:rPr sz="4000" spc="-18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process</a:t>
            </a:r>
            <a:r>
              <a:rPr sz="4000" spc="-204" dirty="0">
                <a:solidFill>
                  <a:srgbClr val="000000"/>
                </a:solidFill>
              </a:rPr>
              <a:t> </a:t>
            </a:r>
            <a:r>
              <a:rPr sz="4000" spc="-25" dirty="0">
                <a:solidFill>
                  <a:srgbClr val="000000"/>
                </a:solidFill>
              </a:rPr>
              <a:t>to </a:t>
            </a:r>
            <a:r>
              <a:rPr sz="4000" dirty="0">
                <a:solidFill>
                  <a:srgbClr val="000000"/>
                </a:solidFill>
              </a:rPr>
              <a:t>update</a:t>
            </a:r>
            <a:r>
              <a:rPr sz="4000" spc="-4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or</a:t>
            </a:r>
            <a:r>
              <a:rPr sz="4000" spc="-8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revise.</a:t>
            </a:r>
            <a:endParaRPr sz="4000" dirty="0"/>
          </a:p>
        </p:txBody>
      </p:sp>
      <p:grpSp>
        <p:nvGrpSpPr>
          <p:cNvPr id="5" name="object 5"/>
          <p:cNvGrpSpPr/>
          <p:nvPr/>
        </p:nvGrpSpPr>
        <p:grpSpPr>
          <a:xfrm>
            <a:off x="6822947" y="0"/>
            <a:ext cx="5369560" cy="6858000"/>
            <a:chOff x="6822947" y="0"/>
            <a:chExt cx="536956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2947" y="0"/>
              <a:ext cx="5369052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6955" y="0"/>
              <a:ext cx="5305042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67905" y="761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h="6857365">
                  <a:moveTo>
                    <a:pt x="0" y="685723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215" y="3181755"/>
            <a:ext cx="260985" cy="2654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General</a:t>
            </a:r>
            <a:r>
              <a:rPr sz="1600" b="1" spc="-1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Plan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Update</a:t>
            </a:r>
            <a:r>
              <a:rPr sz="1600" b="1" spc="-2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dirty="0">
                <a:solidFill>
                  <a:srgbClr val="5E5E5E"/>
                </a:solidFill>
                <a:latin typeface="Gill Sans MT"/>
                <a:cs typeface="Gill Sans MT"/>
              </a:rPr>
              <a:t>-</a:t>
            </a:r>
            <a:r>
              <a:rPr sz="1600" b="1" spc="-35" dirty="0">
                <a:solidFill>
                  <a:srgbClr val="5E5E5E"/>
                </a:solidFill>
                <a:latin typeface="Gill Sans MT"/>
                <a:cs typeface="Gill Sans MT"/>
              </a:rPr>
              <a:t> </a:t>
            </a:r>
            <a:r>
              <a:rPr sz="1600" b="1" spc="-20" dirty="0">
                <a:solidFill>
                  <a:srgbClr val="5E5E5E"/>
                </a:solidFill>
                <a:latin typeface="Gill Sans MT"/>
                <a:cs typeface="Gill Sans MT"/>
              </a:rPr>
              <a:t>2025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5993891"/>
            <a:ext cx="414515" cy="761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3437" y="1470568"/>
            <a:ext cx="5046345" cy="3072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This</a:t>
            </a:r>
            <a:r>
              <a:rPr sz="4000" spc="-5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is</a:t>
            </a:r>
            <a:r>
              <a:rPr sz="4000" spc="-5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a</a:t>
            </a:r>
            <a:r>
              <a:rPr sz="4000" spc="-5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living</a:t>
            </a:r>
            <a:r>
              <a:rPr sz="4000" spc="-3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model </a:t>
            </a:r>
            <a:r>
              <a:rPr sz="4000" dirty="0">
                <a:solidFill>
                  <a:srgbClr val="000000"/>
                </a:solidFill>
              </a:rPr>
              <a:t>that</a:t>
            </a:r>
            <a:r>
              <a:rPr sz="4000" spc="-6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is</a:t>
            </a:r>
            <a:r>
              <a:rPr sz="4000" spc="-6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meant</a:t>
            </a:r>
            <a:r>
              <a:rPr sz="4000" spc="-3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to</a:t>
            </a:r>
            <a:r>
              <a:rPr sz="4000" spc="-65" dirty="0">
                <a:solidFill>
                  <a:srgbClr val="000000"/>
                </a:solidFill>
              </a:rPr>
              <a:t> </a:t>
            </a:r>
            <a:r>
              <a:rPr sz="4000" spc="-25" dirty="0">
                <a:solidFill>
                  <a:srgbClr val="000000"/>
                </a:solidFill>
              </a:rPr>
              <a:t>be </a:t>
            </a:r>
            <a:r>
              <a:rPr sz="4000" spc="-65" dirty="0">
                <a:solidFill>
                  <a:srgbClr val="000000"/>
                </a:solidFill>
              </a:rPr>
              <a:t>reviewed,</a:t>
            </a:r>
            <a:r>
              <a:rPr sz="4000" spc="-30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maintained </a:t>
            </a:r>
            <a:r>
              <a:rPr sz="4000" dirty="0">
                <a:solidFill>
                  <a:srgbClr val="000000"/>
                </a:solidFill>
              </a:rPr>
              <a:t>and</a:t>
            </a:r>
            <a:r>
              <a:rPr sz="4000" spc="-5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communicated </a:t>
            </a:r>
            <a:r>
              <a:rPr sz="4000" dirty="0">
                <a:solidFill>
                  <a:srgbClr val="000000"/>
                </a:solidFill>
              </a:rPr>
              <a:t>with</a:t>
            </a:r>
            <a:r>
              <a:rPr sz="4000" spc="-10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annual</a:t>
            </a:r>
            <a:r>
              <a:rPr sz="4000" spc="-10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reports.</a:t>
            </a:r>
            <a:endParaRPr sz="4000"/>
          </a:p>
        </p:txBody>
      </p:sp>
      <p:grpSp>
        <p:nvGrpSpPr>
          <p:cNvPr id="5" name="object 5"/>
          <p:cNvGrpSpPr/>
          <p:nvPr/>
        </p:nvGrpSpPr>
        <p:grpSpPr>
          <a:xfrm>
            <a:off x="6861047" y="0"/>
            <a:ext cx="5331460" cy="6858000"/>
            <a:chOff x="6861047" y="0"/>
            <a:chExt cx="533146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1047" y="0"/>
              <a:ext cx="5330952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5055" y="0"/>
              <a:ext cx="5266943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06005" y="761"/>
              <a:ext cx="0" cy="6857365"/>
            </a:xfrm>
            <a:custGeom>
              <a:avLst/>
              <a:gdLst/>
              <a:ahLst/>
              <a:cxnLst/>
              <a:rect l="l" t="t" r="r" b="b"/>
              <a:pathLst>
                <a:path h="6857365">
                  <a:moveTo>
                    <a:pt x="0" y="685723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E5E5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225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Office Theme</vt:lpstr>
      <vt:lpstr>PowerPoint Presentation</vt:lpstr>
      <vt:lpstr>Our model is a strategic outline for growth and engagement.</vt:lpstr>
      <vt:lpstr>PowerPoint Presentation</vt:lpstr>
      <vt:lpstr>Planning in Phoenix is not isolated but works together in a symphony of community voices and stories.</vt:lpstr>
      <vt:lpstr>PowerPoint Presentation</vt:lpstr>
      <vt:lpstr>PowerPoint Presentation</vt:lpstr>
      <vt:lpstr>PowerPoint Presentation</vt:lpstr>
      <vt:lpstr>The Land Use Map is referenced by the General Plan, with a separate process to update or revise.</vt:lpstr>
      <vt:lpstr>This is a living model that is meant to be reviewed, maintained and communicated with annual reports.</vt:lpstr>
      <vt:lpstr>Adoption</vt:lpstr>
    </vt:vector>
  </TitlesOfParts>
  <Company>City of Phoenix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Plan Update: 2025</dc:title>
  <dc:creator>Joshua Bednarek</dc:creator>
  <cp:lastModifiedBy>Simon, Shannon</cp:lastModifiedBy>
  <cp:revision>2</cp:revision>
  <dcterms:created xsi:type="dcterms:W3CDTF">2024-09-19T19:44:17Z</dcterms:created>
  <dcterms:modified xsi:type="dcterms:W3CDTF">2024-09-19T22:45:36Z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Created">
    <vt:filetime>2024-03-07T00:00:00Z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2024-09-19T00:00:00Z</vt:filetime>
  </property>
  <property fmtid="{D5CDD505-2E9C-101B-9397-08002B2CF9AE}" pid="6" name="Producer">
    <vt:lpwstr>Adobe PDF Library 23.8.53</vt:lpwstr>
  </property>
</Properties>
</file>